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8" r:id="rId13"/>
    <p:sldId id="269" r:id="rId14"/>
    <p:sldId id="271" r:id="rId15"/>
    <p:sldId id="270" r:id="rId16"/>
    <p:sldId id="266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3BD"/>
    <a:srgbClr val="000000"/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6" y="-8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0335-81CB-442F-B7FB-D29F5C6AFBEB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C2C4F-D7EB-4D02-83C9-BFEAA98F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0335-81CB-442F-B7FB-D29F5C6AFBEB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C2C4F-D7EB-4D02-83C9-BFEAA98F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0335-81CB-442F-B7FB-D29F5C6AFBEB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C2C4F-D7EB-4D02-83C9-BFEAA98F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0335-81CB-442F-B7FB-D29F5C6AFBEB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C2C4F-D7EB-4D02-83C9-BFEAA98F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0335-81CB-442F-B7FB-D29F5C6AFBEB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C2C4F-D7EB-4D02-83C9-BFEAA98F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0335-81CB-442F-B7FB-D29F5C6AFBEB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C2C4F-D7EB-4D02-83C9-BFEAA98F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0335-81CB-442F-B7FB-D29F5C6AFBEB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C2C4F-D7EB-4D02-83C9-BFEAA98F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0335-81CB-442F-B7FB-D29F5C6AFBEB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C2C4F-D7EB-4D02-83C9-BFEAA98F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0335-81CB-442F-B7FB-D29F5C6AFBEB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C2C4F-D7EB-4D02-83C9-BFEAA98F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0335-81CB-442F-B7FB-D29F5C6AFBEB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C2C4F-D7EB-4D02-83C9-BFEAA98F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0335-81CB-442F-B7FB-D29F5C6AFBEB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C2C4F-D7EB-4D02-83C9-BFEAA98F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30335-81CB-442F-B7FB-D29F5C6AFBEB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C2C4F-D7EB-4D02-83C9-BFEAA98F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detskie-stihi.ru/stihi-pdd-dlya-detej-stihi-pravila-dorozhnogo-dvizheniya-dlya-doshkolnikov-i-shkolnikov/" TargetMode="External"/><Relationship Id="rId3" Type="http://schemas.openxmlformats.org/officeDocument/2006/relationships/hyperlink" Target="https://mamamozhetvse.ru/zagadki-pro-svetofor-dlya-detej-28-luchshix.html" TargetMode="External"/><Relationship Id="rId7" Type="http://schemas.openxmlformats.org/officeDocument/2006/relationships/hyperlink" Target="https://www.olesya-emelyanova.ru/index-stihi-dorozhnye_znaki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andex.ru/images/search?lr=20152&amp;text=%D0%BA%D0%B0%D1%80%D1%82%D0%B8%D0%BD%D0%BA%D0%B0%20%D1%91%D0%B6%D0%B8%D0%BA%20%D1%81%D0%BC%D0%B5%D1%88%D0%B0%D1%80%D0%B8%D0%BA%20%D0%BD%D0%B0%20%D0%BF%D1%80%D0%BE%D0%B7%D1%80%D0%B0%D1%87%D0%BD%D0%BE%D0%BC%20%D1%84%D0%BE%D0%BD%D0%B5" TargetMode="External"/><Relationship Id="rId5" Type="http://schemas.openxmlformats.org/officeDocument/2006/relationships/hyperlink" Target="https://multiurok.ru/files/stikhi-o-dorozhnykh-znakakh.html" TargetMode="External"/><Relationship Id="rId4" Type="http://schemas.openxmlformats.org/officeDocument/2006/relationships/hyperlink" Target="https://nauka.club/literatura/stikhi/pro-svetofor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41;&#1077;&#1079;&#1086;&#1087;&#1072;&#1089;&#1085;&#1086;&#1089;&#1090;&#1100;%20&#1080;&#1075;&#1088;&#1099;\&#1089;&#1080;&#1075;&#1085;&#1072;&#1083;%20&#1055;&#1086;&#1083;&#1080;&#1094;&#1077;&#1081;&#1089;&#1082;&#1086;&#1081;%20&#1072;&#1074;&#1090;&#1086;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41;&#1077;&#1079;&#1086;&#1087;&#1072;&#1089;&#1085;&#1086;&#1089;&#1090;&#1100;%20&#1080;&#1075;&#1088;&#1099;\zvuk-aplodismentov-korotkiy-5-sek-33919.mp3" TargetMode="Externa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988840"/>
            <a:ext cx="6912768" cy="1470025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C00000"/>
                </a:solidFill>
                <a:latin typeface="Bookman Old Style" pitchFamily="18" charset="0"/>
              </a:rPr>
              <a:t>«Знакомство малышей </a:t>
            </a:r>
            <a:br>
              <a:rPr lang="ru-RU" sz="4000" b="1" i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4000" b="1" i="1" dirty="0">
                <a:solidFill>
                  <a:srgbClr val="C00000"/>
                </a:solidFill>
                <a:latin typeface="Bookman Old Style" pitchFamily="18" charset="0"/>
              </a:rPr>
              <a:t>с правилами дорожного движения»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4437112"/>
            <a:ext cx="4064496" cy="1343000"/>
          </a:xfrm>
        </p:spPr>
        <p:txBody>
          <a:bodyPr>
            <a:normAutofit fontScale="92500"/>
          </a:bodyPr>
          <a:lstStyle/>
          <a:p>
            <a:r>
              <a:rPr lang="ru-RU" sz="2400" b="1" i="1" dirty="0">
                <a:solidFill>
                  <a:srgbClr val="002060"/>
                </a:solidFill>
              </a:rPr>
              <a:t>Автор:</a:t>
            </a:r>
          </a:p>
          <a:p>
            <a:r>
              <a:rPr lang="ru-RU" sz="2400" b="1" i="1" dirty="0">
                <a:solidFill>
                  <a:srgbClr val="002060"/>
                </a:solidFill>
              </a:rPr>
              <a:t>Патракова М.Ф., </a:t>
            </a:r>
          </a:p>
          <a:p>
            <a:r>
              <a:rPr lang="ru-RU" sz="2400" b="1" i="1" dirty="0">
                <a:solidFill>
                  <a:srgbClr val="002060"/>
                </a:solidFill>
              </a:rPr>
              <a:t>воспитатель средней группы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555776" y="1052736"/>
            <a:ext cx="4064496" cy="13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i="1" dirty="0">
                <a:solidFill>
                  <a:srgbClr val="002060"/>
                </a:solidFill>
              </a:rPr>
              <a:t>МБДОУ № 5 г. Кировска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22527" r="16693" b="1667"/>
          <a:stretch>
            <a:fillRect/>
          </a:stretch>
        </p:blipFill>
        <p:spPr bwMode="auto">
          <a:xfrm flipH="1">
            <a:off x="62344" y="3429000"/>
            <a:ext cx="185979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Выноска-облако 3"/>
          <p:cNvSpPr/>
          <p:nvPr/>
        </p:nvSpPr>
        <p:spPr>
          <a:xfrm>
            <a:off x="107504" y="188640"/>
            <a:ext cx="4320480" cy="1988840"/>
          </a:xfrm>
          <a:prstGeom prst="cloudCallout">
            <a:avLst>
              <a:gd name="adj1" fmla="val -20207"/>
              <a:gd name="adj2" fmla="val 11489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1E03BD"/>
                </a:solidFill>
              </a:rPr>
              <a:t>А сейчас, девочки и мальчики, я познакомлю вас со  знаками дорожного движения.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188640"/>
            <a:ext cx="32221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По полоскам черно-белым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Человек шагает смело.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Знает: там, где он идет, -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Пешеходный переход</a:t>
            </a:r>
            <a:r>
              <a:rPr lang="ru-RU" sz="2000" b="1" i="1" dirty="0">
                <a:solidFill>
                  <a:srgbClr val="002060"/>
                </a:solidFill>
              </a:rPr>
              <a:t>! </a:t>
            </a:r>
          </a:p>
          <a:p>
            <a:pPr algn="ctr"/>
            <a:r>
              <a:rPr lang="ru-RU" sz="2000" i="1" dirty="0">
                <a:solidFill>
                  <a:srgbClr val="002060"/>
                </a:solidFill>
              </a:rPr>
              <a:t>(Знак "Пешеходный переход")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s://center-ekoplastik.ru/files/images/ecommerce/products/c0148cce36-19-2-s-1.gif"/>
          <p:cNvPicPr>
            <a:picLocks noChangeAspect="1" noChangeArrowheads="1"/>
          </p:cNvPicPr>
          <p:nvPr/>
        </p:nvPicPr>
        <p:blipFill>
          <a:blip r:embed="rId4" cstate="print">
            <a:lum bright="10000" contrast="30000"/>
          </a:blip>
          <a:srcRect/>
          <a:stretch>
            <a:fillRect/>
          </a:stretch>
        </p:blipFill>
        <p:spPr bwMode="auto">
          <a:xfrm>
            <a:off x="7164288" y="1772816"/>
            <a:ext cx="1800199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s://zamanilka.ru/wp-content/uploads/2022/12/znak-deti-10-2.png"/>
          <p:cNvPicPr>
            <a:picLocks noChangeAspect="1" noChangeArrowheads="1"/>
          </p:cNvPicPr>
          <p:nvPr/>
        </p:nvPicPr>
        <p:blipFill>
          <a:blip r:embed="rId5" cstate="print">
            <a:lum bright="10000" contrast="20000"/>
          </a:blip>
          <a:srcRect/>
          <a:stretch>
            <a:fillRect/>
          </a:stretch>
        </p:blipFill>
        <p:spPr bwMode="auto">
          <a:xfrm>
            <a:off x="6732240" y="4725144"/>
            <a:ext cx="1806746" cy="172819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915816" y="4581128"/>
            <a:ext cx="34563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Этот знак, как красный свет,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Здесь машинам хода нет.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Царство здесь велосипедов,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Пешеходов и мопедов.</a:t>
            </a:r>
          </a:p>
          <a:p>
            <a:pPr algn="ctr"/>
            <a:r>
              <a:rPr lang="ru-RU" sz="2000" i="1" dirty="0">
                <a:solidFill>
                  <a:srgbClr val="002060"/>
                </a:solidFill>
              </a:rPr>
              <a:t>(Знак «Велосипедная дорожка»)</a:t>
            </a:r>
          </a:p>
        </p:txBody>
      </p:sp>
      <p:pic>
        <p:nvPicPr>
          <p:cNvPr id="9" name="Picture 2" descr="https://i3.wp.com/cgt24.ru/800/600/https/upload.wikimedia.org/wikipedia/commons/thumb/3/32/Ua_1.33_warning-children_crossing.svg/1200px-Ua_1.33_warning-children_crossing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2492896"/>
            <a:ext cx="1800199" cy="158267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067944" y="2564904"/>
            <a:ext cx="31683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Эй, водитель, осторожно!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Ехать быстро невозможно.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Знают люди все на свете -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В этом месте ходят дети. </a:t>
            </a:r>
          </a:p>
          <a:p>
            <a:pPr algn="ctr"/>
            <a:r>
              <a:rPr lang="ru-RU" sz="2000" i="1" dirty="0">
                <a:solidFill>
                  <a:srgbClr val="002060"/>
                </a:solidFill>
              </a:rPr>
              <a:t>(Знак «Дети»)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st41.stpulscen.ru/images/product/360/553/624_big.png"/>
          <p:cNvPicPr>
            <a:picLocks noChangeAspect="1" noChangeArrowheads="1"/>
          </p:cNvPicPr>
          <p:nvPr/>
        </p:nvPicPr>
        <p:blipFill>
          <a:blip r:embed="rId3" cstate="print"/>
          <a:srcRect l="23149" t="5457" r="23244" b="2907"/>
          <a:stretch>
            <a:fillRect/>
          </a:stretch>
        </p:blipFill>
        <p:spPr bwMode="auto">
          <a:xfrm>
            <a:off x="827584" y="2060848"/>
            <a:ext cx="1440160" cy="21602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260648"/>
            <a:ext cx="38164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В этом месте пешеход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Терпеливо транспорт ждёт.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Он пешком устал шагать,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Хочет пассажиром стать. </a:t>
            </a:r>
          </a:p>
          <a:p>
            <a:pPr algn="ctr"/>
            <a:r>
              <a:rPr lang="ru-RU" sz="2000" i="1" dirty="0">
                <a:solidFill>
                  <a:srgbClr val="002060"/>
                </a:solidFill>
              </a:rPr>
              <a:t>(Знак «Автобусная остановка")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4509120"/>
            <a:ext cx="38884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Если нужно вам лечиться,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Знак подскажет, где больница.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Сто серьёзных докторов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Там вам скажут: «Будь здоров!». </a:t>
            </a:r>
          </a:p>
          <a:p>
            <a:pPr algn="ctr"/>
            <a:r>
              <a:rPr lang="ru-RU" sz="2000" i="1" dirty="0">
                <a:solidFill>
                  <a:srgbClr val="002060"/>
                </a:solidFill>
              </a:rPr>
              <a:t>(Знак  «Больница»)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058" name="Picture 10" descr="https://st39.stpulscen.ru/images/product/389/406/812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060848"/>
            <a:ext cx="1394444" cy="208823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95536" y="4509120"/>
            <a:ext cx="34563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Если  долгим был твой путь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Хорошо бы отдохнуть.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Этот знак не подведёт,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Для тебя привал найдёт. </a:t>
            </a:r>
          </a:p>
          <a:p>
            <a:pPr algn="ctr"/>
            <a:r>
              <a:rPr lang="ru-RU" sz="2000" i="1" dirty="0">
                <a:solidFill>
                  <a:srgbClr val="002060"/>
                </a:solidFill>
              </a:rPr>
              <a:t>(Знак  «Место отдыха»)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060" name="Picture 12" descr="https://etalon365.ru/1114-large_default/711-mesto-otdykha.jpg"/>
          <p:cNvPicPr>
            <a:picLocks noChangeAspect="1" noChangeArrowheads="1"/>
          </p:cNvPicPr>
          <p:nvPr/>
        </p:nvPicPr>
        <p:blipFill>
          <a:blip r:embed="rId5" cstate="print"/>
          <a:srcRect l="30240" t="21735" r="31016" b="21566"/>
          <a:stretch>
            <a:fillRect/>
          </a:stretch>
        </p:blipFill>
        <p:spPr bwMode="auto">
          <a:xfrm>
            <a:off x="2915816" y="2060848"/>
            <a:ext cx="1440160" cy="210755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932040" y="260648"/>
            <a:ext cx="32403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Коли вам нужна еда,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То пожалуйте сюда.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Эй, шофер, внимание!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Скоро пункт питания! </a:t>
            </a:r>
          </a:p>
          <a:p>
            <a:pPr algn="ctr"/>
            <a:r>
              <a:rPr lang="ru-RU" sz="2000" i="1" dirty="0">
                <a:solidFill>
                  <a:srgbClr val="002060"/>
                </a:solidFill>
              </a:rPr>
              <a:t>(Знак «Пункт питания»)</a:t>
            </a:r>
          </a:p>
        </p:txBody>
      </p:sp>
      <p:pic>
        <p:nvPicPr>
          <p:cNvPr id="6146" name="Picture 2" descr="https://upload.wikimedia.org/wikipedia/commons/thumb/1/1b/RU_road_sign_7.7.svg/1200px-RU_road_sign_7.7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2060848"/>
            <a:ext cx="1392155" cy="208823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nfodoski.ru/images/detailed/16/1942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3017198"/>
            <a:ext cx="1979712" cy="3687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Выноска-облако 4"/>
          <p:cNvSpPr/>
          <p:nvPr/>
        </p:nvSpPr>
        <p:spPr>
          <a:xfrm>
            <a:off x="179512" y="0"/>
            <a:ext cx="8856984" cy="2132856"/>
          </a:xfrm>
          <a:prstGeom prst="cloudCallout">
            <a:avLst>
              <a:gd name="adj1" fmla="val -42399"/>
              <a:gd name="adj2" fmla="val 886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1E03BD"/>
                </a:solidFill>
              </a:rPr>
              <a:t>Ребята, на день рожденья </a:t>
            </a:r>
            <a:r>
              <a:rPr lang="ru-RU" sz="2000" b="1" i="1" dirty="0" err="1">
                <a:solidFill>
                  <a:srgbClr val="1E03BD"/>
                </a:solidFill>
              </a:rPr>
              <a:t>Чебурашки</a:t>
            </a:r>
            <a:r>
              <a:rPr lang="ru-RU" sz="2000" b="1" i="1" dirty="0">
                <a:solidFill>
                  <a:srgbClr val="1E03BD"/>
                </a:solidFill>
              </a:rPr>
              <a:t> торопятся наши друзья </a:t>
            </a:r>
            <a:r>
              <a:rPr lang="ru-RU" sz="2000" b="1" i="1" dirty="0" err="1">
                <a:solidFill>
                  <a:srgbClr val="1E03BD"/>
                </a:solidFill>
              </a:rPr>
              <a:t>Смешарики</a:t>
            </a:r>
            <a:r>
              <a:rPr lang="ru-RU" sz="2000" b="1" i="1" dirty="0">
                <a:solidFill>
                  <a:srgbClr val="1E03BD"/>
                </a:solidFill>
              </a:rPr>
              <a:t>, но они  не знают улиц города, а вы уже познакомились с некоторыми    знаками дорожного движения и сможете подсказать </a:t>
            </a:r>
            <a:r>
              <a:rPr lang="ru-RU" sz="2000" b="1" i="1" dirty="0" err="1">
                <a:solidFill>
                  <a:srgbClr val="1E03BD"/>
                </a:solidFill>
              </a:rPr>
              <a:t>Смешарикам</a:t>
            </a:r>
            <a:r>
              <a:rPr lang="ru-RU" sz="2000" b="1" i="1" dirty="0">
                <a:solidFill>
                  <a:srgbClr val="1E03BD"/>
                </a:solidFill>
              </a:rPr>
              <a:t> – </a:t>
            </a:r>
          </a:p>
          <a:p>
            <a:pPr algn="ctr"/>
            <a:r>
              <a:rPr lang="ru-RU" sz="2000" b="1" i="1" dirty="0">
                <a:solidFill>
                  <a:srgbClr val="1E03BD"/>
                </a:solidFill>
              </a:rPr>
              <a:t>где нужно переходить дорогу?</a:t>
            </a:r>
          </a:p>
        </p:txBody>
      </p:sp>
      <p:pic>
        <p:nvPicPr>
          <p:cNvPr id="5130" name="Picture 10" descr="https://cdn.culture.ru/images/5c4d7651-bdeb-5233-bb9a-45f2f4288123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7560" r="4556" b="9281"/>
          <a:stretch>
            <a:fillRect/>
          </a:stretch>
        </p:blipFill>
        <p:spPr bwMode="auto">
          <a:xfrm>
            <a:off x="2987824" y="2276872"/>
            <a:ext cx="5544616" cy="4292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32" name="Picture 12" descr="https://s26037.cdn.ngenix.net/sdp/nc-snapshot1585749576326.jp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 t="7466" r="25407"/>
          <a:stretch>
            <a:fillRect/>
          </a:stretch>
        </p:blipFill>
        <p:spPr bwMode="auto">
          <a:xfrm>
            <a:off x="2699792" y="2132856"/>
            <a:ext cx="5907898" cy="4505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34" name="Picture 14" descr="https://uprostim.com/wp-content/uploads/2021/03/image002-4.png"/>
          <p:cNvPicPr>
            <a:picLocks noChangeAspect="1" noChangeArrowheads="1"/>
          </p:cNvPicPr>
          <p:nvPr/>
        </p:nvPicPr>
        <p:blipFill>
          <a:blip r:embed="rId6" cstate="print"/>
          <a:srcRect r="19643"/>
          <a:stretch>
            <a:fillRect/>
          </a:stretch>
        </p:blipFill>
        <p:spPr bwMode="auto">
          <a:xfrm>
            <a:off x="5652120" y="2848135"/>
            <a:ext cx="1656184" cy="1877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22527" r="16693" b="1667"/>
          <a:stretch>
            <a:fillRect/>
          </a:stretch>
        </p:blipFill>
        <p:spPr bwMode="auto">
          <a:xfrm flipH="1">
            <a:off x="0" y="3219383"/>
            <a:ext cx="1907704" cy="3638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8" descr="https://naurok.com.ua/uploads/files/63239/118908/130266_images/10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17280" t="20160" r="3881" b="7841"/>
          <a:stretch>
            <a:fillRect/>
          </a:stretch>
        </p:blipFill>
        <p:spPr bwMode="auto">
          <a:xfrm>
            <a:off x="2411760" y="2014487"/>
            <a:ext cx="6480720" cy="4438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s://i.ytimg.com/vi/s0nvtEhJvDE/maxresdefault.jpg"/>
          <p:cNvPicPr>
            <a:picLocks noChangeAspect="1" noChangeArrowheads="1"/>
          </p:cNvPicPr>
          <p:nvPr/>
        </p:nvPicPr>
        <p:blipFill>
          <a:blip r:embed="rId5" cstate="print"/>
          <a:srcRect l="8491" r="8726"/>
          <a:stretch>
            <a:fillRect/>
          </a:stretch>
        </p:blipFill>
        <p:spPr bwMode="auto">
          <a:xfrm>
            <a:off x="2195736" y="2060848"/>
            <a:ext cx="6676364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Выноска-облако 6"/>
          <p:cNvSpPr/>
          <p:nvPr/>
        </p:nvSpPr>
        <p:spPr>
          <a:xfrm>
            <a:off x="1187624" y="116632"/>
            <a:ext cx="7128792" cy="1728192"/>
          </a:xfrm>
          <a:prstGeom prst="cloudCallout">
            <a:avLst>
              <a:gd name="adj1" fmla="val -49118"/>
              <a:gd name="adj2" fmla="val 13741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1E03BD"/>
                </a:solidFill>
              </a:rPr>
              <a:t>Напомните, пожалуйста, Крошу, </a:t>
            </a:r>
            <a:r>
              <a:rPr lang="ru-RU" sz="2000" b="1" i="1" dirty="0" err="1">
                <a:solidFill>
                  <a:srgbClr val="1E03BD"/>
                </a:solidFill>
              </a:rPr>
              <a:t>Барашу</a:t>
            </a:r>
            <a:r>
              <a:rPr lang="ru-RU" sz="2000" b="1" i="1" dirty="0">
                <a:solidFill>
                  <a:srgbClr val="1E03BD"/>
                </a:solidFill>
              </a:rPr>
              <a:t> и Ёжику на какой цвет светофора нужно переходить дорогу?</a:t>
            </a:r>
          </a:p>
        </p:txBody>
      </p:sp>
      <p:pic>
        <p:nvPicPr>
          <p:cNvPr id="4100" name="Picture 4" descr="https://slideplayer.com/14168158/86/images/slide_2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090" t="4465" r="22987" b="4013"/>
          <a:stretch>
            <a:fillRect/>
          </a:stretch>
        </p:blipFill>
        <p:spPr bwMode="auto">
          <a:xfrm>
            <a:off x="5652120" y="2636912"/>
            <a:ext cx="1313707" cy="1584176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nfodoski.ru/images/detailed/16/1942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flipH="1">
            <a:off x="5796136" y="3170600"/>
            <a:ext cx="1944216" cy="3687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Выноска-облако 4"/>
          <p:cNvSpPr/>
          <p:nvPr/>
        </p:nvSpPr>
        <p:spPr>
          <a:xfrm flipH="1">
            <a:off x="2123728" y="0"/>
            <a:ext cx="6480720" cy="1844824"/>
          </a:xfrm>
          <a:prstGeom prst="cloudCallout">
            <a:avLst>
              <a:gd name="adj1" fmla="val -21421"/>
              <a:gd name="adj2" fmla="val 13279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1E03BD"/>
                </a:solidFill>
              </a:rPr>
              <a:t>К дому </a:t>
            </a:r>
            <a:r>
              <a:rPr lang="ru-RU" sz="2000" b="1" i="1" dirty="0" err="1">
                <a:solidFill>
                  <a:srgbClr val="1E03BD"/>
                </a:solidFill>
              </a:rPr>
              <a:t>Чебурашки</a:t>
            </a:r>
            <a:r>
              <a:rPr lang="ru-RU" sz="2000" b="1" i="1" dirty="0">
                <a:solidFill>
                  <a:srgbClr val="1E03BD"/>
                </a:solidFill>
              </a:rPr>
              <a:t> можно добраться на автобусе. Подскажите, пожалуйста, моим друзьям,  где они смогут сесть в автобус?</a:t>
            </a:r>
          </a:p>
        </p:txBody>
      </p:sp>
      <p:pic>
        <p:nvPicPr>
          <p:cNvPr id="3080" name="Picture 8" descr="https://images.kinorium.com/movie/shot/732618/w1500_49523501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8400" r="16001"/>
          <a:stretch>
            <a:fillRect/>
          </a:stretch>
        </p:blipFill>
        <p:spPr bwMode="auto">
          <a:xfrm>
            <a:off x="179512" y="1988840"/>
            <a:ext cx="5616624" cy="412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2" name="Picture 10" descr="https://goldentattoo.biz.ua/wp-content/uploads/Smeshariki-1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 l="14175" t="7087" r="14951" b="7864"/>
          <a:stretch>
            <a:fillRect/>
          </a:stretch>
        </p:blipFill>
        <p:spPr bwMode="auto">
          <a:xfrm>
            <a:off x="3779912" y="4149080"/>
            <a:ext cx="1440160" cy="1728192"/>
          </a:xfrm>
          <a:prstGeom prst="rect">
            <a:avLst/>
          </a:prstGeom>
          <a:noFill/>
        </p:spPr>
      </p:pic>
      <p:pic>
        <p:nvPicPr>
          <p:cNvPr id="3074" name="Picture 2" descr="https://uprostim.com/wp-content/uploads/2021/03/image002-4.png"/>
          <p:cNvPicPr>
            <a:picLocks noChangeAspect="1" noChangeArrowheads="1"/>
          </p:cNvPicPr>
          <p:nvPr/>
        </p:nvPicPr>
        <p:blipFill>
          <a:blip r:embed="rId6" cstate="print"/>
          <a:srcRect l="8496" r="26368"/>
          <a:stretch>
            <a:fillRect/>
          </a:stretch>
        </p:blipFill>
        <p:spPr bwMode="auto">
          <a:xfrm>
            <a:off x="3923928" y="2276872"/>
            <a:ext cx="1280959" cy="1474943"/>
          </a:xfrm>
          <a:prstGeom prst="rect">
            <a:avLst/>
          </a:prstGeom>
          <a:noFill/>
        </p:spPr>
      </p:pic>
      <p:pic>
        <p:nvPicPr>
          <p:cNvPr id="3076" name="Picture 4" descr="https://s2.dmcdn.net/v/D8_CP1Zn4rqtE155o"/>
          <p:cNvPicPr>
            <a:picLocks noChangeAspect="1" noChangeArrowheads="1"/>
          </p:cNvPicPr>
          <p:nvPr/>
        </p:nvPicPr>
        <p:blipFill>
          <a:blip r:embed="rId7" cstate="print">
            <a:lum contrast="10000"/>
          </a:blip>
          <a:srcRect l="2792" t="3722" b="5088"/>
          <a:stretch>
            <a:fillRect/>
          </a:stretch>
        </p:blipFill>
        <p:spPr bwMode="auto">
          <a:xfrm>
            <a:off x="107504" y="2060848"/>
            <a:ext cx="5692540" cy="4005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ьная выноска 3"/>
          <p:cNvSpPr/>
          <p:nvPr/>
        </p:nvSpPr>
        <p:spPr>
          <a:xfrm>
            <a:off x="5039544" y="188640"/>
            <a:ext cx="4104456" cy="1728192"/>
          </a:xfrm>
          <a:prstGeom prst="wedgeEllipseCallout">
            <a:avLst>
              <a:gd name="adj1" fmla="val 19515"/>
              <a:gd name="adj2" fmla="val 11305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1E03BD"/>
                </a:solidFill>
              </a:rPr>
              <a:t>Привет, </a:t>
            </a:r>
            <a:r>
              <a:rPr lang="ru-RU" sz="2000" b="1" i="1" dirty="0" err="1">
                <a:solidFill>
                  <a:srgbClr val="1E03BD"/>
                </a:solidFill>
              </a:rPr>
              <a:t>Чебурашка</a:t>
            </a:r>
            <a:r>
              <a:rPr lang="ru-RU" sz="2000" b="1" i="1" dirty="0">
                <a:solidFill>
                  <a:srgbClr val="1E03BD"/>
                </a:solidFill>
              </a:rPr>
              <a:t>! Вот мы и добрались до тебя! Поздравляем тебя с днём рожденья!</a:t>
            </a:r>
          </a:p>
        </p:txBody>
      </p:sp>
      <p:pic>
        <p:nvPicPr>
          <p:cNvPr id="2050" name="Picture 2" descr="https://phonoteka.org/uploads/posts/2021-05/1620301596_45-phonoteka_org-p-cheburashka-i-krokodil-gena-fon-49.png"/>
          <p:cNvPicPr>
            <a:picLocks noChangeAspect="1" noChangeArrowheads="1"/>
          </p:cNvPicPr>
          <p:nvPr/>
        </p:nvPicPr>
        <p:blipFill>
          <a:blip r:embed="rId3" cstate="print"/>
          <a:srcRect l="16454" r="21072"/>
          <a:stretch>
            <a:fillRect/>
          </a:stretch>
        </p:blipFill>
        <p:spPr bwMode="auto">
          <a:xfrm>
            <a:off x="6732240" y="2681536"/>
            <a:ext cx="2520280" cy="4176464"/>
          </a:xfrm>
          <a:prstGeom prst="rect">
            <a:avLst/>
          </a:prstGeom>
          <a:noFill/>
        </p:spPr>
      </p:pic>
      <p:pic>
        <p:nvPicPr>
          <p:cNvPr id="2062" name="Picture 14" descr="https://catherineasquithgallery.com/uploads/posts/2021-03/1614550933_38-p-smeshariki-na-belom-fone-4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769768"/>
            <a:ext cx="3324658" cy="2088232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ildartist.ru/wp-content/uploads/2021/01/02-11.jpg?v=16110500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540" t="7308" r="13273" b="7914"/>
          <a:stretch>
            <a:fillRect/>
          </a:stretch>
        </p:blipFill>
        <p:spPr bwMode="auto">
          <a:xfrm>
            <a:off x="2339752" y="3269770"/>
            <a:ext cx="4392488" cy="3588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Выноска-облако 5"/>
          <p:cNvSpPr/>
          <p:nvPr/>
        </p:nvSpPr>
        <p:spPr>
          <a:xfrm flipH="1">
            <a:off x="107504" y="0"/>
            <a:ext cx="9036496" cy="2636912"/>
          </a:xfrm>
          <a:prstGeom prst="cloudCallout">
            <a:avLst>
              <a:gd name="adj1" fmla="val -7809"/>
              <a:gd name="adj2" fmla="val 7364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1E03BD"/>
                </a:solidFill>
              </a:rPr>
              <a:t>Ребята, сегодня мы с вами прогулялись по городу, познакомились со знаками  дорожного движения, «отремонтировали» светофор, помогли Крошу, </a:t>
            </a:r>
            <a:r>
              <a:rPr lang="ru-RU" sz="2000" b="1" i="1" dirty="0" err="1">
                <a:solidFill>
                  <a:srgbClr val="1E03BD"/>
                </a:solidFill>
              </a:rPr>
              <a:t>Барашу</a:t>
            </a:r>
            <a:r>
              <a:rPr lang="ru-RU" sz="2000" b="1" i="1" dirty="0">
                <a:solidFill>
                  <a:srgbClr val="1E03BD"/>
                </a:solidFill>
              </a:rPr>
              <a:t> и Ёжику добраться к </a:t>
            </a:r>
            <a:r>
              <a:rPr lang="ru-RU" sz="2000" b="1" i="1" dirty="0" err="1">
                <a:solidFill>
                  <a:srgbClr val="1E03BD"/>
                </a:solidFill>
              </a:rPr>
              <a:t>Чебурашке</a:t>
            </a:r>
            <a:r>
              <a:rPr lang="ru-RU" sz="2000" b="1" i="1" dirty="0">
                <a:solidFill>
                  <a:srgbClr val="1E03BD"/>
                </a:solidFill>
              </a:rPr>
              <a:t>. </a:t>
            </a:r>
          </a:p>
          <a:p>
            <a:pPr algn="ctr"/>
            <a:r>
              <a:rPr lang="ru-RU" sz="2000" b="1" i="1" dirty="0">
                <a:solidFill>
                  <a:srgbClr val="1E03BD"/>
                </a:solidFill>
              </a:rPr>
              <a:t>Спасибо вам, вы – настоящие друзья! </a:t>
            </a:r>
          </a:p>
          <a:p>
            <a:pPr algn="ctr"/>
            <a:r>
              <a:rPr lang="ru-RU" sz="2000" b="1" i="1" dirty="0">
                <a:solidFill>
                  <a:srgbClr val="1E03BD"/>
                </a:solidFill>
              </a:rPr>
              <a:t>Будьте внимательны на дорогах вашего города! До новых встреч!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412776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Источники: </a:t>
            </a:r>
            <a:r>
              <a:rPr lang="ru-RU" dirty="0">
                <a:hlinkClick r:id="rId3"/>
              </a:rPr>
              <a:t>https://mamamozhetvse.ru/zagadki-pro-svetofor-dlya-detej-28-luchshix.html</a:t>
            </a:r>
            <a:r>
              <a:rPr lang="ru-RU" dirty="0"/>
              <a:t>; </a:t>
            </a:r>
            <a:r>
              <a:rPr lang="ru-RU" dirty="0">
                <a:hlinkClick r:id="rId4"/>
              </a:rPr>
              <a:t>https://nauka.club/literatura/stikhi/pro-svetofor.html</a:t>
            </a:r>
            <a:r>
              <a:rPr lang="ru-RU" dirty="0"/>
              <a:t>; </a:t>
            </a:r>
            <a:r>
              <a:rPr lang="en-US" dirty="0">
                <a:hlinkClick r:id="rId5"/>
              </a:rPr>
              <a:t>https://multiurok.ru/files/stikhi-o-dorozhnykh-znakakh.html</a:t>
            </a:r>
            <a:r>
              <a:rPr lang="ru-RU" dirty="0"/>
              <a:t>;</a:t>
            </a:r>
            <a:r>
              <a:rPr lang="ru-RU" dirty="0">
                <a:hlinkClick r:id="rId6"/>
              </a:rPr>
              <a:t> картинка ёжик </a:t>
            </a:r>
            <a:r>
              <a:rPr lang="ru-RU" dirty="0" err="1">
                <a:hlinkClick r:id="rId6"/>
              </a:rPr>
              <a:t>смешарик</a:t>
            </a:r>
            <a:r>
              <a:rPr lang="ru-RU" dirty="0">
                <a:hlinkClick r:id="rId6"/>
              </a:rPr>
              <a:t> на прозрачном фоне</a:t>
            </a:r>
            <a:r>
              <a:rPr lang="ru-RU" dirty="0"/>
              <a:t>;</a:t>
            </a:r>
            <a:r>
              <a:rPr lang="en-US" dirty="0"/>
              <a:t> </a:t>
            </a:r>
            <a:r>
              <a:rPr lang="en-US" dirty="0">
                <a:hlinkClick r:id="rId7"/>
              </a:rPr>
              <a:t>https://www.olesya-emelyanova.ru/index-stihi-dorozhnye_znaki.html</a:t>
            </a:r>
            <a:r>
              <a:rPr lang="ru-RU" dirty="0"/>
              <a:t>; </a:t>
            </a:r>
            <a:r>
              <a:rPr lang="en-US" dirty="0">
                <a:hlinkClick r:id="rId8"/>
              </a:rPr>
              <a:t>https://detskie-stihi.ru/stihi-pdd-dlya-detej-stihi-pravila-dorozhnogo-dvizheniya-dlya-doshkolnikov-i-shkolnikov/</a:t>
            </a:r>
            <a:r>
              <a:rPr lang="ru-RU" dirty="0"/>
              <a:t>; </a:t>
            </a:r>
          </a:p>
        </p:txBody>
      </p:sp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683568" y="116632"/>
            <a:ext cx="7776864" cy="2808312"/>
          </a:xfrm>
          <a:prstGeom prst="cloudCallout">
            <a:avLst>
              <a:gd name="adj1" fmla="val -21258"/>
              <a:gd name="adj2" fmla="val 7181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Здравствуйте, мои маленькие друзья!</a:t>
            </a:r>
          </a:p>
          <a:p>
            <a:pPr algn="ctr"/>
            <a:r>
              <a:rPr lang="ru-RU" b="1" dirty="0">
                <a:solidFill>
                  <a:srgbClr val="7030A0"/>
                </a:solidFill>
              </a:rPr>
              <a:t>Вы узнали меня? Да – </a:t>
            </a:r>
            <a:r>
              <a:rPr lang="ru-RU" b="1" dirty="0" err="1">
                <a:solidFill>
                  <a:srgbClr val="7030A0"/>
                </a:solidFill>
              </a:rPr>
              <a:t>да</a:t>
            </a:r>
            <a:r>
              <a:rPr lang="ru-RU" b="1" dirty="0">
                <a:solidFill>
                  <a:srgbClr val="7030A0"/>
                </a:solidFill>
              </a:rPr>
              <a:t> – </a:t>
            </a:r>
            <a:r>
              <a:rPr lang="ru-RU" b="1" dirty="0" err="1">
                <a:solidFill>
                  <a:srgbClr val="7030A0"/>
                </a:solidFill>
              </a:rPr>
              <a:t>да</a:t>
            </a:r>
            <a:r>
              <a:rPr lang="ru-RU" b="1" dirty="0">
                <a:solidFill>
                  <a:srgbClr val="7030A0"/>
                </a:solidFill>
              </a:rPr>
              <a:t>, совершенно верно! Я – Крокодил Гена! Дело в том, что я спешу в гости к своему другу </a:t>
            </a:r>
            <a:r>
              <a:rPr lang="ru-RU" b="1" dirty="0" err="1">
                <a:solidFill>
                  <a:srgbClr val="7030A0"/>
                </a:solidFill>
              </a:rPr>
              <a:t>Чебурашке</a:t>
            </a:r>
            <a:r>
              <a:rPr lang="ru-RU" b="1" dirty="0">
                <a:solidFill>
                  <a:srgbClr val="7030A0"/>
                </a:solidFill>
              </a:rPr>
              <a:t> на день рожденья, но мой путь лежит через город, где очень большое движение машин, много разных знаков и светофоров.  Поэтому мне необходимо повторить  правила дорожного движения. </a:t>
            </a:r>
          </a:p>
          <a:p>
            <a:pPr algn="ctr"/>
            <a:r>
              <a:rPr lang="ru-RU" b="1" dirty="0">
                <a:solidFill>
                  <a:srgbClr val="7030A0"/>
                </a:solidFill>
              </a:rPr>
              <a:t>Вы мне поможете ?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2527" r="16693" b="1667"/>
          <a:stretch>
            <a:fillRect/>
          </a:stretch>
        </p:blipFill>
        <p:spPr bwMode="auto">
          <a:xfrm flipH="1">
            <a:off x="683568" y="2875057"/>
            <a:ext cx="2160240" cy="398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игнал Полицейской авт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3528" y="332656"/>
            <a:ext cx="576064" cy="576064"/>
          </a:xfrm>
          <a:prstGeom prst="rect">
            <a:avLst/>
          </a:prstGeom>
        </p:spPr>
      </p:pic>
      <p:sp>
        <p:nvSpPr>
          <p:cNvPr id="7" name="Выноска-облако 6"/>
          <p:cNvSpPr/>
          <p:nvPr/>
        </p:nvSpPr>
        <p:spPr>
          <a:xfrm flipH="1">
            <a:off x="2843808" y="0"/>
            <a:ext cx="6300192" cy="3717032"/>
          </a:xfrm>
          <a:prstGeom prst="cloudCallout">
            <a:avLst>
              <a:gd name="adj1" fmla="val 59812"/>
              <a:gd name="adj2" fmla="val 5678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Ой – </a:t>
            </a:r>
            <a:r>
              <a:rPr lang="ru-RU" b="1" dirty="0" err="1">
                <a:solidFill>
                  <a:srgbClr val="7030A0"/>
                </a:solidFill>
              </a:rPr>
              <a:t>ой</a:t>
            </a:r>
            <a:r>
              <a:rPr lang="ru-RU" b="1" dirty="0">
                <a:solidFill>
                  <a:srgbClr val="7030A0"/>
                </a:solidFill>
              </a:rPr>
              <a:t> – </a:t>
            </a:r>
            <a:r>
              <a:rPr lang="ru-RU" b="1" dirty="0" err="1">
                <a:solidFill>
                  <a:srgbClr val="7030A0"/>
                </a:solidFill>
              </a:rPr>
              <a:t>ой</a:t>
            </a:r>
            <a:r>
              <a:rPr lang="ru-RU" b="1" dirty="0">
                <a:solidFill>
                  <a:srgbClr val="7030A0"/>
                </a:solidFill>
              </a:rPr>
              <a:t>, ребята, вы слышите? </a:t>
            </a:r>
          </a:p>
          <a:p>
            <a:pPr algn="ctr"/>
            <a:r>
              <a:rPr lang="ru-RU" b="1" dirty="0">
                <a:solidFill>
                  <a:srgbClr val="7030A0"/>
                </a:solidFill>
              </a:rPr>
              <a:t>Что это за звук?</a:t>
            </a:r>
          </a:p>
          <a:p>
            <a:pPr algn="ctr"/>
            <a:r>
              <a:rPr lang="ru-RU" b="1" dirty="0">
                <a:solidFill>
                  <a:srgbClr val="7030A0"/>
                </a:solidFill>
              </a:rPr>
              <a:t>Конечно же, это полицейская машина! Молодцы!</a:t>
            </a:r>
          </a:p>
          <a:p>
            <a:pPr algn="ctr"/>
            <a:r>
              <a:rPr lang="ru-RU" b="1" dirty="0">
                <a:solidFill>
                  <a:srgbClr val="7030A0"/>
                </a:solidFill>
              </a:rPr>
              <a:t>А теперь я хочу загадать вам загадку, слушайте внимательно:</a:t>
            </a:r>
          </a:p>
          <a:p>
            <a:pPr algn="ctr"/>
            <a:r>
              <a:rPr lang="ru-RU" b="1" i="1" dirty="0">
                <a:solidFill>
                  <a:srgbClr val="1E03BD"/>
                </a:solidFill>
              </a:rPr>
              <a:t>Кто, скажите мне, такой</a:t>
            </a:r>
            <a:br>
              <a:rPr lang="ru-RU" b="1" i="1" dirty="0">
                <a:solidFill>
                  <a:srgbClr val="1E03BD"/>
                </a:solidFill>
              </a:rPr>
            </a:br>
            <a:r>
              <a:rPr lang="ru-RU" b="1" i="1" dirty="0">
                <a:solidFill>
                  <a:srgbClr val="1E03BD"/>
                </a:solidFill>
              </a:rPr>
              <a:t>Охраняет наш покой?</a:t>
            </a:r>
            <a:br>
              <a:rPr lang="ru-RU" b="1" i="1" dirty="0">
                <a:solidFill>
                  <a:srgbClr val="1E03BD"/>
                </a:solidFill>
              </a:rPr>
            </a:br>
            <a:r>
              <a:rPr lang="ru-RU" b="1" i="1" dirty="0">
                <a:solidFill>
                  <a:srgbClr val="1E03BD"/>
                </a:solidFill>
              </a:rPr>
              <a:t>За порядком он следит,</a:t>
            </a:r>
            <a:br>
              <a:rPr lang="ru-RU" b="1" i="1" dirty="0">
                <a:solidFill>
                  <a:srgbClr val="1E03BD"/>
                </a:solidFill>
              </a:rPr>
            </a:br>
            <a:r>
              <a:rPr lang="ru-RU" b="1" i="1" dirty="0">
                <a:solidFill>
                  <a:srgbClr val="1E03BD"/>
                </a:solidFill>
              </a:rPr>
              <a:t>Хулиганить не велит. 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ru-RU" i="1" dirty="0">
                <a:solidFill>
                  <a:srgbClr val="1E03BD"/>
                </a:solidFill>
              </a:rPr>
              <a:t>(Полицейский)</a:t>
            </a:r>
          </a:p>
        </p:txBody>
      </p:sp>
      <p:pic>
        <p:nvPicPr>
          <p:cNvPr id="9" name="Рисунок 8" descr="police-car-7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3933056"/>
            <a:ext cx="4927652" cy="2503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 l="22527" r="16693" b="1667"/>
          <a:stretch>
            <a:fillRect/>
          </a:stretch>
        </p:blipFill>
        <p:spPr bwMode="auto">
          <a:xfrm flipH="1">
            <a:off x="539552" y="3645024"/>
            <a:ext cx="1742631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 descr="https://pickimage.ru/wp-content/uploads/images/detskie/police/policeiski10.jpg"/>
          <p:cNvPicPr>
            <a:picLocks noChangeAspect="1" noChangeArrowheads="1"/>
          </p:cNvPicPr>
          <p:nvPr/>
        </p:nvPicPr>
        <p:blipFill>
          <a:blip r:embed="rId7" cstate="print"/>
          <a:srcRect l="18306" r="22200"/>
          <a:stretch>
            <a:fillRect/>
          </a:stretch>
        </p:blipFill>
        <p:spPr bwMode="auto">
          <a:xfrm>
            <a:off x="3563888" y="3068960"/>
            <a:ext cx="1656184" cy="3630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7" presetClass="exit" presetSubtype="10" fill="hold" nodeType="afterEffect">
                                  <p:stCondLst>
                                    <p:cond delay="1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1001puzzle.ru/upload/iblock/972/972d957c45e6e516b3b1faac87b6e177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179512" y="1772816"/>
            <a:ext cx="5741330" cy="4083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1E03BD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6012160" y="188640"/>
            <a:ext cx="2987824" cy="1584176"/>
          </a:xfrm>
          <a:prstGeom prst="wedgeRoundRectCallout">
            <a:avLst>
              <a:gd name="adj1" fmla="val -7352"/>
              <a:gd name="adj2" fmla="val 105729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1E03BD"/>
                </a:solidFill>
              </a:rPr>
              <a:t>Друзья, рассмотрите внимательно картинку - сколько же много машин ездит по городским дорогам!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22527" r="16693" b="1667"/>
          <a:stretch>
            <a:fillRect/>
          </a:stretch>
        </p:blipFill>
        <p:spPr bwMode="auto">
          <a:xfrm>
            <a:off x="6084168" y="2708920"/>
            <a:ext cx="2088232" cy="398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5220072" y="116632"/>
            <a:ext cx="3779912" cy="1800200"/>
          </a:xfrm>
          <a:prstGeom prst="cloudCallout">
            <a:avLst>
              <a:gd name="adj1" fmla="val -23150"/>
              <a:gd name="adj2" fmla="val 10005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1E03BD"/>
                </a:solidFill>
              </a:rPr>
              <a:t>Ребята, </a:t>
            </a:r>
          </a:p>
          <a:p>
            <a:pPr algn="ctr"/>
            <a:r>
              <a:rPr lang="ru-RU" sz="2000" b="1" i="1" dirty="0">
                <a:solidFill>
                  <a:srgbClr val="1E03BD"/>
                </a:solidFill>
              </a:rPr>
              <a:t>давайте вместе вспомним транспорт вашего города?</a:t>
            </a:r>
          </a:p>
        </p:txBody>
      </p:sp>
      <p:pic>
        <p:nvPicPr>
          <p:cNvPr id="20486" name="Picture 6" descr="https://trud-kamensk.ru/wp-content/uploads/2020/12/bus-2028647_12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573016"/>
            <a:ext cx="4951294" cy="2808312"/>
          </a:xfrm>
          <a:prstGeom prst="rect">
            <a:avLst/>
          </a:prstGeom>
          <a:noFill/>
        </p:spPr>
      </p:pic>
      <p:pic>
        <p:nvPicPr>
          <p:cNvPr id="20488" name="Picture 8" descr="https://znaki154.ru/upload/iblock/8c9/8c90fa35ddce0ba9843876ad00561991.png"/>
          <p:cNvPicPr>
            <a:picLocks noChangeAspect="1" noChangeArrowheads="1"/>
          </p:cNvPicPr>
          <p:nvPr/>
        </p:nvPicPr>
        <p:blipFill>
          <a:blip r:embed="rId5" cstate="print"/>
          <a:srcRect l="4687" t="32813" r="6250" b="32812"/>
          <a:stretch>
            <a:fillRect/>
          </a:stretch>
        </p:blipFill>
        <p:spPr bwMode="auto">
          <a:xfrm>
            <a:off x="251520" y="4437112"/>
            <a:ext cx="5410419" cy="2088232"/>
          </a:xfrm>
          <a:prstGeom prst="rect">
            <a:avLst/>
          </a:prstGeom>
          <a:noFill/>
        </p:spPr>
      </p:pic>
      <p:pic>
        <p:nvPicPr>
          <p:cNvPr id="20490" name="Picture 10" descr="https://kartinkin.net/uploads/posts/2022-12/1671754301_kartinkin-net-p-spetsmashini-kartinki-dlya-detei-instagram-4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3789040"/>
            <a:ext cx="4819464" cy="2673297"/>
          </a:xfrm>
          <a:prstGeom prst="rect">
            <a:avLst/>
          </a:prstGeom>
          <a:noFill/>
        </p:spPr>
      </p:pic>
      <p:pic>
        <p:nvPicPr>
          <p:cNvPr id="20494" name="Picture 14" descr="https://expo-volga.ru/upload/pngwing.com%20(20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365104"/>
            <a:ext cx="4494424" cy="2165419"/>
          </a:xfrm>
          <a:prstGeom prst="rect">
            <a:avLst/>
          </a:prstGeom>
          <a:noFill/>
        </p:spPr>
      </p:pic>
      <p:pic>
        <p:nvPicPr>
          <p:cNvPr id="20496" name="Picture 16" descr="https://static.wixstatic.com/media/9a3a7b_3e423769d5c1411399f101db6b367339~mv2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2276872"/>
            <a:ext cx="5676900" cy="5676901"/>
          </a:xfrm>
          <a:prstGeom prst="rect">
            <a:avLst/>
          </a:prstGeom>
          <a:noFill/>
        </p:spPr>
      </p:pic>
      <p:pic>
        <p:nvPicPr>
          <p:cNvPr id="20500" name="Picture 20" descr="https://i.pinimg.com/originals/74/77/73/747773cba89b5285b6dd272225434cc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3789040"/>
            <a:ext cx="4998386" cy="2880320"/>
          </a:xfrm>
          <a:prstGeom prst="rect">
            <a:avLst/>
          </a:prstGeom>
          <a:noFill/>
        </p:spPr>
      </p:pic>
      <p:pic>
        <p:nvPicPr>
          <p:cNvPr id="20502" name="Picture 22" descr="https://i.pinimg.com/originals/8b/b1/ac/8bb1ac257e1ba891e97dff180dda2d4a.png"/>
          <p:cNvPicPr>
            <a:picLocks noChangeAspect="1" noChangeArrowheads="1"/>
          </p:cNvPicPr>
          <p:nvPr/>
        </p:nvPicPr>
        <p:blipFill>
          <a:blip r:embed="rId10" cstate="print"/>
          <a:srcRect t="6522" r="543" b="4348"/>
          <a:stretch>
            <a:fillRect/>
          </a:stretch>
        </p:blipFill>
        <p:spPr bwMode="auto">
          <a:xfrm>
            <a:off x="1187624" y="4149080"/>
            <a:ext cx="3528392" cy="2371542"/>
          </a:xfrm>
          <a:prstGeom prst="rect">
            <a:avLst/>
          </a:prstGeom>
          <a:noFill/>
        </p:spPr>
      </p:pic>
      <p:sp>
        <p:nvSpPr>
          <p:cNvPr id="17" name="Выноска-облако 16"/>
          <p:cNvSpPr/>
          <p:nvPr/>
        </p:nvSpPr>
        <p:spPr>
          <a:xfrm>
            <a:off x="2699792" y="1628800"/>
            <a:ext cx="2771800" cy="1296144"/>
          </a:xfrm>
          <a:prstGeom prst="cloudCallout">
            <a:avLst>
              <a:gd name="adj1" fmla="val 59344"/>
              <a:gd name="adj2" fmla="val 7501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1E03BD"/>
                </a:solidFill>
              </a:rPr>
              <a:t>Молодцы! </a:t>
            </a:r>
          </a:p>
        </p:txBody>
      </p:sp>
      <p:pic>
        <p:nvPicPr>
          <p:cNvPr id="18" name="zvuk-aplodismentov-korotkiy-5-sek-3391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3563888" y="764704"/>
            <a:ext cx="648072" cy="648072"/>
          </a:xfrm>
          <a:prstGeom prst="rect">
            <a:avLst/>
          </a:prstGeom>
        </p:spPr>
      </p:pic>
      <p:pic>
        <p:nvPicPr>
          <p:cNvPr id="14" name="Picture 2" descr="https://infodoski.ru/images/detailed/16/19426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flipH="1">
            <a:off x="5652120" y="2574290"/>
            <a:ext cx="2160240" cy="4283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5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500"/>
                            </p:stCondLst>
                            <p:childTnLst>
                              <p:par>
                                <p:cTn id="66" presetID="17" presetClass="exit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000"/>
                            </p:stCondLst>
                            <p:childTnLst>
                              <p:par>
                                <p:cTn id="7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3000"/>
                            </p:stCondLst>
                            <p:childTnLst>
                              <p:par>
                                <p:cTn id="8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55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22527" r="16693" b="1667"/>
          <a:stretch>
            <a:fillRect/>
          </a:stretch>
        </p:blipFill>
        <p:spPr bwMode="auto">
          <a:xfrm flipH="1">
            <a:off x="251520" y="2875057"/>
            <a:ext cx="2088232" cy="398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Выноска-облако 4"/>
          <p:cNvSpPr/>
          <p:nvPr/>
        </p:nvSpPr>
        <p:spPr>
          <a:xfrm>
            <a:off x="539552" y="260648"/>
            <a:ext cx="4608512" cy="1368152"/>
          </a:xfrm>
          <a:prstGeom prst="cloudCallout">
            <a:avLst>
              <a:gd name="adj1" fmla="val -18275"/>
              <a:gd name="adj2" fmla="val 16813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1E03BD"/>
                </a:solidFill>
              </a:rPr>
              <a:t>А теперь предлагаю немножко подвигаться!</a:t>
            </a:r>
          </a:p>
        </p:txBody>
      </p:sp>
      <p:sp>
        <p:nvSpPr>
          <p:cNvPr id="4098" name="AutoShape 2" descr="https://image.shutterstock.com/shutterstock/photos/125614664/display_1500/stock-vector-traffic-lights-isolated-on-white-vector-illustration-12561466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image.shutterstock.com/shutterstock/photos/125614664/display_1500/stock-vector-traffic-lights-isolated-on-white-vector-illustration-12561466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87824" y="1628800"/>
            <a:ext cx="3960440" cy="51125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u="sng" dirty="0">
                <a:solidFill>
                  <a:srgbClr val="FF0000"/>
                </a:solidFill>
              </a:rPr>
              <a:t>Динамическая пауза</a:t>
            </a:r>
          </a:p>
          <a:p>
            <a:pPr algn="ctr"/>
            <a:r>
              <a:rPr lang="ru-RU" sz="1600" b="1" u="sng" dirty="0">
                <a:solidFill>
                  <a:srgbClr val="FF0000"/>
                </a:solidFill>
              </a:rPr>
              <a:t>«Постовой»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Постовой стоит упрямый</a:t>
            </a:r>
          </a:p>
          <a:p>
            <a:pPr algn="ctr"/>
            <a:r>
              <a:rPr lang="ru-RU" sz="1600" i="1" dirty="0">
                <a:solidFill>
                  <a:srgbClr val="002060"/>
                </a:solidFill>
              </a:rPr>
              <a:t> (Дети стоят на месте).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Людям машет: Не ходи! </a:t>
            </a:r>
          </a:p>
          <a:p>
            <a:pPr algn="ctr"/>
            <a:r>
              <a:rPr lang="ru-RU" sz="1600" i="1" dirty="0">
                <a:solidFill>
                  <a:srgbClr val="002060"/>
                </a:solidFill>
              </a:rPr>
              <a:t>(Движения руками в стороны, вверх, в стороны, вниз).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Здесь машины едут прямо</a:t>
            </a:r>
          </a:p>
          <a:p>
            <a:pPr algn="ctr"/>
            <a:r>
              <a:rPr lang="ru-RU" sz="1600" i="1" dirty="0">
                <a:solidFill>
                  <a:srgbClr val="002060"/>
                </a:solidFill>
              </a:rPr>
              <a:t> (Руки перед собой).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Пешеход, ты погоди! </a:t>
            </a:r>
          </a:p>
          <a:p>
            <a:pPr algn="ctr"/>
            <a:r>
              <a:rPr lang="ru-RU" sz="1600" i="1" dirty="0">
                <a:solidFill>
                  <a:srgbClr val="002060"/>
                </a:solidFill>
              </a:rPr>
              <a:t>(Руки в стороны).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Посмотрите, улыбнулся</a:t>
            </a:r>
          </a:p>
          <a:p>
            <a:pPr algn="ctr"/>
            <a:r>
              <a:rPr lang="ru-RU" sz="1600" i="1" dirty="0">
                <a:solidFill>
                  <a:srgbClr val="002060"/>
                </a:solidFill>
              </a:rPr>
              <a:t> (Повороты головой вправо – влево, руки на пояс).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Приглашает нас идти </a:t>
            </a:r>
          </a:p>
          <a:p>
            <a:pPr algn="ctr"/>
            <a:r>
              <a:rPr lang="ru-RU" sz="1600" i="1" dirty="0">
                <a:solidFill>
                  <a:srgbClr val="002060"/>
                </a:solidFill>
              </a:rPr>
              <a:t>(Шагаем на месте).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Вы машины, не спешите </a:t>
            </a:r>
          </a:p>
          <a:p>
            <a:pPr algn="ctr"/>
            <a:r>
              <a:rPr lang="ru-RU" sz="1600" i="1" dirty="0">
                <a:solidFill>
                  <a:srgbClr val="002060"/>
                </a:solidFill>
              </a:rPr>
              <a:t>(Хлопки руками).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Пешеходов пропустите!</a:t>
            </a:r>
          </a:p>
          <a:p>
            <a:pPr algn="ctr"/>
            <a:r>
              <a:rPr lang="ru-RU" sz="1600" i="1" dirty="0">
                <a:solidFill>
                  <a:srgbClr val="002060"/>
                </a:solidFill>
              </a:rPr>
              <a:t> (Прыжки на месте).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611560" y="0"/>
            <a:ext cx="5112568" cy="2708920"/>
          </a:xfrm>
          <a:prstGeom prst="cloudCallout">
            <a:avLst>
              <a:gd name="adj1" fmla="val -26594"/>
              <a:gd name="adj2" fmla="val 843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1E03BD"/>
                </a:solidFill>
              </a:rPr>
              <a:t>Загадаю вам загадку – </a:t>
            </a:r>
          </a:p>
          <a:p>
            <a:pPr algn="ctr"/>
            <a:r>
              <a:rPr lang="ru-RU" sz="2000" b="1" i="1" dirty="0">
                <a:solidFill>
                  <a:srgbClr val="1E03BD"/>
                </a:solidFill>
              </a:rPr>
              <a:t>вы же дайте мне отгадку:</a:t>
            </a:r>
            <a:r>
              <a:rPr lang="ru-RU" sz="2000" b="1" i="1" dirty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Три разноцветных круга </a:t>
            </a:r>
          </a:p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Моргают друг за другом. </a:t>
            </a:r>
          </a:p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Светятся, мигают — </a:t>
            </a:r>
          </a:p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Людям помогают.</a:t>
            </a:r>
          </a:p>
          <a:p>
            <a:pPr algn="ctr"/>
            <a:r>
              <a:rPr lang="ru-RU" sz="2000" i="1" dirty="0">
                <a:solidFill>
                  <a:srgbClr val="C00000"/>
                </a:solidFill>
              </a:rPr>
              <a:t>(Светофор)</a:t>
            </a:r>
          </a:p>
        </p:txBody>
      </p:sp>
      <p:sp>
        <p:nvSpPr>
          <p:cNvPr id="4098" name="AutoShape 2" descr="https://image.shutterstock.com/shutterstock/photos/125614664/display_1500/stock-vector-traffic-lights-isolated-on-white-vector-illustration-12561466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image.shutterstock.com/shutterstock/photos/125614664/display_1500/stock-vector-traffic-lights-isolated-on-white-vector-illustration-12561466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78" name="Picture 2" descr="https://zolotoi-kluchik-ak-dovurak.rtyva.ru/wp-content/uploads/2021/09/469621_html_50801392-789x1024.png"/>
          <p:cNvPicPr>
            <a:picLocks noChangeAspect="1" noChangeArrowheads="1"/>
          </p:cNvPicPr>
          <p:nvPr/>
        </p:nvPicPr>
        <p:blipFill>
          <a:blip r:embed="rId3" cstate="print"/>
          <a:srcRect l="1841" t="5524" r="2452" b="2297"/>
          <a:stretch>
            <a:fillRect/>
          </a:stretch>
        </p:blipFill>
        <p:spPr bwMode="auto">
          <a:xfrm>
            <a:off x="3563888" y="2060848"/>
            <a:ext cx="3744416" cy="4680520"/>
          </a:xfrm>
          <a:prstGeom prst="rect">
            <a:avLst/>
          </a:prstGeom>
          <a:noFill/>
        </p:spPr>
      </p:pic>
      <p:pic>
        <p:nvPicPr>
          <p:cNvPr id="7" name="Picture 2" descr="https://infodoski.ru/images/detailed/16/1942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7544" y="3284984"/>
            <a:ext cx="1681720" cy="3573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22527" r="16693" b="1667"/>
          <a:stretch>
            <a:fillRect/>
          </a:stretch>
        </p:blipFill>
        <p:spPr bwMode="auto">
          <a:xfrm flipH="1">
            <a:off x="251520" y="3356992"/>
            <a:ext cx="1898852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Выноска-облако 4"/>
          <p:cNvSpPr/>
          <p:nvPr/>
        </p:nvSpPr>
        <p:spPr>
          <a:xfrm>
            <a:off x="179512" y="188640"/>
            <a:ext cx="5112568" cy="1988840"/>
          </a:xfrm>
          <a:prstGeom prst="cloudCallout">
            <a:avLst>
              <a:gd name="adj1" fmla="val -22193"/>
              <a:gd name="adj2" fmla="val 10774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1E03BD"/>
                </a:solidFill>
              </a:rPr>
              <a:t>Ой, ребята, посмотрите</a:t>
            </a:r>
          </a:p>
          <a:p>
            <a:pPr algn="ctr"/>
            <a:r>
              <a:rPr lang="ru-RU" sz="2000" b="1" i="1" dirty="0">
                <a:solidFill>
                  <a:srgbClr val="1E03BD"/>
                </a:solidFill>
              </a:rPr>
              <a:t>И порядок наведите!</a:t>
            </a:r>
          </a:p>
          <a:p>
            <a:pPr algn="ctr"/>
            <a:r>
              <a:rPr lang="ru-RU" sz="2000" b="1" i="1" dirty="0">
                <a:solidFill>
                  <a:srgbClr val="1E03BD"/>
                </a:solidFill>
              </a:rPr>
              <a:t>Разбежались огоньки – </a:t>
            </a:r>
          </a:p>
          <a:p>
            <a:pPr algn="ctr"/>
            <a:r>
              <a:rPr lang="ru-RU" sz="2000" b="1" i="1" dirty="0">
                <a:solidFill>
                  <a:srgbClr val="1E03BD"/>
                </a:solidFill>
              </a:rPr>
              <a:t>Не понять когда идти!</a:t>
            </a:r>
          </a:p>
        </p:txBody>
      </p:sp>
      <p:pic>
        <p:nvPicPr>
          <p:cNvPr id="5122" name="Picture 2" descr="https://img.akusherstvo.ru/images/magaz/im1210151.jpg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 l="19440" t="8158" r="61120" b="34735"/>
          <a:stretch>
            <a:fillRect/>
          </a:stretch>
        </p:blipFill>
        <p:spPr bwMode="auto">
          <a:xfrm>
            <a:off x="4067944" y="1844824"/>
            <a:ext cx="2016224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Овал 8"/>
          <p:cNvSpPr/>
          <p:nvPr/>
        </p:nvSpPr>
        <p:spPr>
          <a:xfrm>
            <a:off x="3563888" y="5949280"/>
            <a:ext cx="864096" cy="79208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228184" y="5517232"/>
            <a:ext cx="864096" cy="792088"/>
          </a:xfrm>
          <a:prstGeom prst="ellipse">
            <a:avLst/>
          </a:prstGeom>
          <a:solidFill>
            <a:srgbClr val="008A3E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411760" y="5589240"/>
            <a:ext cx="864096" cy="79208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436096" y="188641"/>
            <a:ext cx="358214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Три цвета есть у светофора.  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Они понятны для шофера:  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Красный свет — проезда нет,  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Желтый — будь готов к пути,  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А зеленый свет — кати! </a:t>
            </a:r>
          </a:p>
          <a:p>
            <a:pPr algn="r"/>
            <a:r>
              <a:rPr lang="ru-RU" sz="2000" b="1" i="1" dirty="0">
                <a:solidFill>
                  <a:srgbClr val="FF0000"/>
                </a:solidFill>
              </a:rPr>
              <a:t>С. Маршак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156 -0.22893 0.10312 -0.45787 0.12378 -0.5493 " pathEditMode="relative" ptsTypes="aA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0313 -0.1581 0.20625 -0.31621 0.24757 -0.3794 " pathEditMode="relative" ptsTypes="aA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7153 -0.10394 -0.14289 -0.20764 -0.17153 -0.24908 " pathEditMode="relative" ptsTypes="aA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9" grpId="2" animBg="1"/>
      <p:bldP spid="9" grpId="3" animBg="1"/>
      <p:bldP spid="10" grpId="2" animBg="1"/>
      <p:bldP spid="10" grpId="3" animBg="1"/>
      <p:bldP spid="11" grpId="2" animBg="1"/>
      <p:bldP spid="11" grpId="3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nfodoski.ru/images/detailed/16/1942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9512" y="3033259"/>
            <a:ext cx="1800200" cy="38247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Выноска-облако 3"/>
          <p:cNvSpPr/>
          <p:nvPr/>
        </p:nvSpPr>
        <p:spPr>
          <a:xfrm>
            <a:off x="395536" y="0"/>
            <a:ext cx="5112568" cy="2348880"/>
          </a:xfrm>
          <a:prstGeom prst="cloudCallout">
            <a:avLst>
              <a:gd name="adj1" fmla="val -19781"/>
              <a:gd name="adj2" fmla="val 8727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1E03BD"/>
                </a:solidFill>
              </a:rPr>
              <a:t>Это - важные знаки,</a:t>
            </a:r>
          </a:p>
          <a:p>
            <a:pPr algn="ctr"/>
            <a:r>
              <a:rPr lang="ru-RU" sz="2000" b="1" i="1" dirty="0">
                <a:solidFill>
                  <a:srgbClr val="1E03BD"/>
                </a:solidFill>
              </a:rPr>
              <a:t>Дорожные знаки.</a:t>
            </a:r>
          </a:p>
          <a:p>
            <a:pPr algn="ctr"/>
            <a:r>
              <a:rPr lang="ru-RU" sz="2000" b="1" i="1" dirty="0">
                <a:solidFill>
                  <a:srgbClr val="1E03BD"/>
                </a:solidFill>
              </a:rPr>
              <a:t>На страже порядка стоят.</a:t>
            </a:r>
          </a:p>
          <a:p>
            <a:pPr algn="ctr"/>
            <a:r>
              <a:rPr lang="ru-RU" sz="2000" b="1" i="1" dirty="0">
                <a:solidFill>
                  <a:srgbClr val="1E03BD"/>
                </a:solidFill>
              </a:rPr>
              <a:t>Вы правила знайте</a:t>
            </a:r>
          </a:p>
          <a:p>
            <a:pPr algn="ctr"/>
            <a:r>
              <a:rPr lang="ru-RU" sz="2000" b="1" i="1" dirty="0">
                <a:solidFill>
                  <a:srgbClr val="1E03BD"/>
                </a:solidFill>
              </a:rPr>
              <a:t>И их соблюдайте,</a:t>
            </a:r>
          </a:p>
          <a:p>
            <a:pPr algn="ctr"/>
            <a:r>
              <a:rPr lang="ru-RU" sz="2000" b="1" i="1" dirty="0">
                <a:solidFill>
                  <a:srgbClr val="1E03BD"/>
                </a:solidFill>
              </a:rPr>
              <a:t>Они вам помочь поспешат.</a:t>
            </a:r>
          </a:p>
        </p:txBody>
      </p:sp>
      <p:pic>
        <p:nvPicPr>
          <p:cNvPr id="4100" name="Picture 4" descr="https://raskraski4kids.ru/wp-content/uploads/2022/01/1568196220071582.jpg"/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</a:blip>
          <a:srcRect/>
          <a:stretch>
            <a:fillRect/>
          </a:stretch>
        </p:blipFill>
        <p:spPr bwMode="auto">
          <a:xfrm>
            <a:off x="2483768" y="2492896"/>
            <a:ext cx="6529994" cy="4005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815</Words>
  <Application>Microsoft Office PowerPoint</Application>
  <PresentationFormat>Экран (4:3)</PresentationFormat>
  <Paragraphs>99</Paragraphs>
  <Slides>17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Bookman Old Style</vt:lpstr>
      <vt:lpstr>Calibri</vt:lpstr>
      <vt:lpstr>Тема Office</vt:lpstr>
      <vt:lpstr>«Знакомство малышей  с правилами дорожного движения»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office 2007 rus ent: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знаю и соблюдаю правила дорожного движения</dc:title>
  <dc:creator>user</dc:creator>
  <cp:lastModifiedBy>Professional</cp:lastModifiedBy>
  <cp:revision>77</cp:revision>
  <dcterms:created xsi:type="dcterms:W3CDTF">2023-03-27T06:23:37Z</dcterms:created>
  <dcterms:modified xsi:type="dcterms:W3CDTF">2024-01-29T19:51:31Z</dcterms:modified>
</cp:coreProperties>
</file>